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77"/>
  </p:notesMasterIdLst>
  <p:sldIdLst>
    <p:sldId id="256" r:id="rId2"/>
    <p:sldId id="432" r:id="rId3"/>
    <p:sldId id="406" r:id="rId4"/>
    <p:sldId id="266" r:id="rId5"/>
    <p:sldId id="299" r:id="rId6"/>
    <p:sldId id="267" r:id="rId7"/>
    <p:sldId id="300" r:id="rId8"/>
    <p:sldId id="301" r:id="rId9"/>
    <p:sldId id="304" r:id="rId10"/>
    <p:sldId id="302" r:id="rId11"/>
    <p:sldId id="303" r:id="rId12"/>
    <p:sldId id="305" r:id="rId13"/>
    <p:sldId id="268" r:id="rId14"/>
    <p:sldId id="269" r:id="rId15"/>
    <p:sldId id="297" r:id="rId16"/>
    <p:sldId id="306" r:id="rId17"/>
    <p:sldId id="298" r:id="rId18"/>
    <p:sldId id="427" r:id="rId19"/>
    <p:sldId id="311" r:id="rId20"/>
    <p:sldId id="307" r:id="rId21"/>
    <p:sldId id="308" r:id="rId22"/>
    <p:sldId id="309" r:id="rId23"/>
    <p:sldId id="310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4" r:id="rId35"/>
    <p:sldId id="322" r:id="rId36"/>
    <p:sldId id="323" r:id="rId37"/>
    <p:sldId id="325" r:id="rId38"/>
    <p:sldId id="428" r:id="rId39"/>
    <p:sldId id="326" r:id="rId40"/>
    <p:sldId id="327" r:id="rId41"/>
    <p:sldId id="329" r:id="rId42"/>
    <p:sldId id="330" r:id="rId43"/>
    <p:sldId id="331" r:id="rId44"/>
    <p:sldId id="328" r:id="rId45"/>
    <p:sldId id="332" r:id="rId46"/>
    <p:sldId id="333" r:id="rId47"/>
    <p:sldId id="334" r:id="rId48"/>
    <p:sldId id="335" r:id="rId49"/>
    <p:sldId id="336" r:id="rId50"/>
    <p:sldId id="337" r:id="rId51"/>
    <p:sldId id="341" r:id="rId52"/>
    <p:sldId id="429" r:id="rId53"/>
    <p:sldId id="338" r:id="rId54"/>
    <p:sldId id="339" r:id="rId55"/>
    <p:sldId id="340" r:id="rId56"/>
    <p:sldId id="342" r:id="rId57"/>
    <p:sldId id="343" r:id="rId58"/>
    <p:sldId id="344" r:id="rId59"/>
    <p:sldId id="345" r:id="rId60"/>
    <p:sldId id="346" r:id="rId61"/>
    <p:sldId id="347" r:id="rId62"/>
    <p:sldId id="430" r:id="rId63"/>
    <p:sldId id="348" r:id="rId64"/>
    <p:sldId id="349" r:id="rId65"/>
    <p:sldId id="350" r:id="rId66"/>
    <p:sldId id="356" r:id="rId67"/>
    <p:sldId id="431" r:id="rId68"/>
    <p:sldId id="362" r:id="rId69"/>
    <p:sldId id="363" r:id="rId70"/>
    <p:sldId id="364" r:id="rId71"/>
    <p:sldId id="368" r:id="rId72"/>
    <p:sldId id="369" r:id="rId73"/>
    <p:sldId id="370" r:id="rId74"/>
    <p:sldId id="371" r:id="rId75"/>
    <p:sldId id="372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9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0FD86-7D35-44A4-895B-D12F9B7C4823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3A19E-431D-4468-A21D-E47902BB47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46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3A19E-431D-4468-A21D-E47902BB47C9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72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3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98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609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790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603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1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6793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060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73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3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50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080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07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5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56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97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1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477817" y="0"/>
            <a:ext cx="6900258" cy="1646302"/>
          </a:xfrm>
        </p:spPr>
        <p:txBody>
          <a:bodyPr>
            <a:normAutofit/>
          </a:bodyPr>
          <a:lstStyle/>
          <a:p>
            <a:r>
              <a:rPr lang="it-IT" sz="9600" dirty="0"/>
              <a:t>Sintassi SQL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AED15-6001-4B95-9C29-3A23A20F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87" y="1952336"/>
            <a:ext cx="8390659" cy="3238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SELECT: Rinominare le colonne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3896" t="36950" r="63916" b="7791"/>
          <a:stretch/>
        </p:blipFill>
        <p:spPr>
          <a:xfrm>
            <a:off x="677334" y="1824319"/>
            <a:ext cx="8175388" cy="4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SELECT: Calcolare espressioni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458" t="36950" r="64417" b="7587"/>
          <a:stretch/>
        </p:blipFill>
        <p:spPr>
          <a:xfrm>
            <a:off x="569774" y="1852490"/>
            <a:ext cx="7899157" cy="43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SELECT: Calcolare espressioni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771" t="37562" r="64229" b="8811"/>
          <a:stretch/>
        </p:blipFill>
        <p:spPr>
          <a:xfrm>
            <a:off x="748376" y="1930400"/>
            <a:ext cx="7726680" cy="40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0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vedere solo alcune </a:t>
            </a:r>
            <a:r>
              <a:rPr lang="it-IT" dirty="0" err="1"/>
              <a:t>tuple</a:t>
            </a:r>
            <a:r>
              <a:rPr lang="it-IT" dirty="0"/>
              <a:t>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395" t="37154" r="64292" b="24929"/>
          <a:stretch/>
        </p:blipFill>
        <p:spPr>
          <a:xfrm>
            <a:off x="257117" y="2034541"/>
            <a:ext cx="966978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7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clausola WHERE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270" t="37358" r="63604" b="13500"/>
          <a:stretch/>
        </p:blipFill>
        <p:spPr>
          <a:xfrm>
            <a:off x="485385" y="1897380"/>
            <a:ext cx="936102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Condizioni complesse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146" t="36338" r="64729" b="10442"/>
          <a:stretch/>
        </p:blipFill>
        <p:spPr>
          <a:xfrm>
            <a:off x="575196" y="1888145"/>
            <a:ext cx="8183880" cy="42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5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Condizioni complesse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458" t="37154" r="64667" b="8199"/>
          <a:stretch/>
        </p:blipFill>
        <p:spPr>
          <a:xfrm>
            <a:off x="479710" y="1926381"/>
            <a:ext cx="8023860" cy="43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7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Qualche esercizio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584024" y="3719146"/>
            <a:ext cx="8555355" cy="2514014"/>
          </a:xfrm>
        </p:spPr>
        <p:txBody>
          <a:bodyPr/>
          <a:lstStyle/>
          <a:p>
            <a:r>
              <a:rPr lang="it-IT" dirty="0"/>
              <a:t>1)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2)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958" t="36746" r="63479" b="41023"/>
          <a:stretch/>
        </p:blipFill>
        <p:spPr>
          <a:xfrm>
            <a:off x="861119" y="1920240"/>
            <a:ext cx="8332470" cy="17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3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DB di riferimento per gli esempi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083" t="41640" r="64854" b="7179"/>
          <a:stretch/>
        </p:blipFill>
        <p:spPr>
          <a:xfrm>
            <a:off x="390112" y="1897380"/>
            <a:ext cx="8498637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9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LIKE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08" t="36746" r="64042" b="9830"/>
          <a:stretch/>
        </p:blipFill>
        <p:spPr>
          <a:xfrm>
            <a:off x="586342" y="1943100"/>
            <a:ext cx="7939924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5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477817" y="0"/>
            <a:ext cx="6900258" cy="1646302"/>
          </a:xfrm>
        </p:spPr>
        <p:txBody>
          <a:bodyPr>
            <a:normAutofit/>
          </a:bodyPr>
          <a:lstStyle/>
          <a:p>
            <a:r>
              <a:rPr lang="it-IT" sz="9600" dirty="0"/>
              <a:t>Sintassi SQL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FA6325D6-2B21-4080-A0F3-B1F7CA049A95}"/>
              </a:ext>
            </a:extLst>
          </p:cNvPr>
          <p:cNvSpPr txBox="1">
            <a:spLocks/>
          </p:cNvSpPr>
          <p:nvPr/>
        </p:nvSpPr>
        <p:spPr>
          <a:xfrm>
            <a:off x="757383" y="1440873"/>
            <a:ext cx="2918690" cy="518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DDL</a:t>
            </a:r>
            <a:r>
              <a:rPr lang="it-IT" sz="2400" dirty="0"/>
              <a:t>: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it-IT" sz="2400" dirty="0"/>
              <a:t>ata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it-IT" sz="2400" dirty="0"/>
              <a:t>efinition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</a:t>
            </a:r>
            <a:r>
              <a:rPr lang="it-IT" sz="2400" dirty="0"/>
              <a:t>anguage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DML</a:t>
            </a:r>
            <a:r>
              <a:rPr lang="it-IT" sz="2400" dirty="0"/>
              <a:t>: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it-IT" sz="2400" dirty="0"/>
              <a:t>ata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it-IT" sz="2400" dirty="0"/>
              <a:t>anipulation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</a:t>
            </a:r>
            <a:r>
              <a:rPr lang="it-IT" sz="2400" dirty="0"/>
              <a:t>anguage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DCL</a:t>
            </a:r>
            <a:r>
              <a:rPr lang="it-IT" sz="2400" dirty="0"/>
              <a:t>: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it-IT" sz="2400" dirty="0"/>
              <a:t>ata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it-IT" sz="2400" dirty="0"/>
              <a:t>ontrol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</a:t>
            </a:r>
            <a:r>
              <a:rPr lang="it-IT" sz="2400" dirty="0"/>
              <a:t>anguage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TCL</a:t>
            </a:r>
            <a:r>
              <a:rPr lang="it-IT" sz="2400" dirty="0"/>
              <a:t>: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it-IT" sz="2400" dirty="0"/>
              <a:t>ransaction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it-IT" sz="2400" dirty="0"/>
              <a:t>ontrol </a:t>
            </a:r>
            <a:r>
              <a:rPr lang="it-IT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</a:t>
            </a:r>
            <a:r>
              <a:rPr lang="it-IT" sz="2400" dirty="0"/>
              <a:t>anguage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it-IT" sz="2800" dirty="0"/>
          </a:p>
          <a:p>
            <a:endParaRPr lang="it-IT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F5F860-EBF6-4091-8F66-24B3380A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84" y="1716510"/>
            <a:ext cx="5663191" cy="3700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212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L’operatore BETWEEN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083" t="36746" r="64104" b="7995"/>
          <a:stretch/>
        </p:blipFill>
        <p:spPr>
          <a:xfrm>
            <a:off x="614850" y="1956724"/>
            <a:ext cx="7735115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IN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896" t="37358" r="64979" b="7383"/>
          <a:stretch/>
        </p:blipFill>
        <p:spPr>
          <a:xfrm>
            <a:off x="669722" y="1897380"/>
            <a:ext cx="7643844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92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Valori nulli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71" t="36950" r="64229" b="7791"/>
          <a:stretch/>
        </p:blipFill>
        <p:spPr>
          <a:xfrm>
            <a:off x="646917" y="2001103"/>
            <a:ext cx="7467776" cy="40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9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Valori nulli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3771" t="36950" r="63417" b="8810"/>
          <a:stretch/>
        </p:blipFill>
        <p:spPr>
          <a:xfrm>
            <a:off x="362410" y="1897380"/>
            <a:ext cx="8572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91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Verifica dei valori nulli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3895" t="36134" r="63854" b="8403"/>
          <a:stretch/>
        </p:blipFill>
        <p:spPr>
          <a:xfrm>
            <a:off x="393488" y="1920240"/>
            <a:ext cx="8196319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7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Condizioni complesse e valori nulli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3583" t="36542" r="64229" b="6976"/>
          <a:stretch/>
        </p:blipFill>
        <p:spPr>
          <a:xfrm>
            <a:off x="773826" y="2017821"/>
            <a:ext cx="7638843" cy="41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82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BY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271" t="37766" r="63854" b="8810"/>
          <a:stretch/>
        </p:blipFill>
        <p:spPr>
          <a:xfrm>
            <a:off x="401151" y="1965960"/>
            <a:ext cx="836571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1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di una tabella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895" t="37765" r="64292" b="11053"/>
          <a:stretch/>
        </p:blipFill>
        <p:spPr>
          <a:xfrm>
            <a:off x="576352" y="1897380"/>
            <a:ext cx="8255466" cy="42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56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di una tabella: esempio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022" t="35930" r="64103" b="9830"/>
          <a:stretch/>
        </p:blipFill>
        <p:spPr>
          <a:xfrm>
            <a:off x="790024" y="1897380"/>
            <a:ext cx="7938951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96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di una tabella: esempio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395" t="35930" r="64042" b="17197"/>
          <a:stretch/>
        </p:blipFill>
        <p:spPr>
          <a:xfrm>
            <a:off x="528515" y="2011680"/>
            <a:ext cx="9090044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9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QUERY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766619" y="2388601"/>
            <a:ext cx="8710684" cy="3946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In informatica il termine </a:t>
            </a:r>
            <a:r>
              <a:rPr lang="it-IT" sz="2400" dirty="0" err="1"/>
              <a:t>query</a:t>
            </a:r>
            <a:r>
              <a:rPr lang="it-IT" sz="2400" dirty="0"/>
              <a:t> viene utilizzato per indicare l'interrogazione da parte di un utente di un database, strutturato tipicamente secondo il modello </a:t>
            </a:r>
            <a:r>
              <a:rPr lang="it-IT" sz="2400" b="1" dirty="0"/>
              <a:t>relazionale</a:t>
            </a:r>
            <a:r>
              <a:rPr lang="it-IT" sz="2400" dirty="0"/>
              <a:t>, per compiere determinate operazioni sui dati (selezione, inserimento, cancellazione dati, aggiornamento ecc.). Solitamente una </a:t>
            </a:r>
            <a:r>
              <a:rPr lang="it-IT" sz="2400" dirty="0" err="1"/>
              <a:t>query</a:t>
            </a:r>
            <a:r>
              <a:rPr lang="it-IT" sz="2400" dirty="0"/>
              <a:t> utilizza un linguaggio di interrogazione interpretato rappresentato dallo standard SQL (</a:t>
            </a:r>
            <a:r>
              <a:rPr lang="it-IT" sz="2400" dirty="0" err="1"/>
              <a:t>Structured</a:t>
            </a:r>
            <a:r>
              <a:rPr lang="it-IT" sz="2400" dirty="0"/>
              <a:t> Query Language) per renderla più comprensibile al DBMS. </a:t>
            </a:r>
          </a:p>
          <a:p>
            <a:pPr marL="0" indent="0">
              <a:buNone/>
            </a:pPr>
            <a:endParaRPr lang="it-IT" sz="2800" dirty="0"/>
          </a:p>
          <a:p>
            <a:pPr marL="0" indent="0" algn="r">
              <a:buNone/>
            </a:pPr>
            <a:endParaRPr lang="it-IT" sz="2800" dirty="0"/>
          </a:p>
        </p:txBody>
      </p:sp>
      <p:pic>
        <p:nvPicPr>
          <p:cNvPr id="3074" name="Picture 2" descr="Asynchronous Query Execution with MySQL 5.7 X Plugin - Percona Database  Performance Blog">
            <a:extLst>
              <a:ext uri="{FF2B5EF4-FFF2-40B4-BE49-F238E27FC236}">
                <a16:creationId xmlns:a16="http://schemas.microsoft.com/office/drawing/2014/main" id="{B3C3A09A-2B3B-42FE-8C72-CC8C70D2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34" y="609600"/>
            <a:ext cx="1947285" cy="1779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26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di una tabella: valori nulli o valori di default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271" t="36134" r="64542" b="13501"/>
          <a:stretch/>
        </p:blipFill>
        <p:spPr>
          <a:xfrm>
            <a:off x="473742" y="1920240"/>
            <a:ext cx="877472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00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Chiavi primarie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458" t="36950" r="63729" b="12277"/>
          <a:stretch/>
        </p:blipFill>
        <p:spPr>
          <a:xfrm>
            <a:off x="304962" y="1943100"/>
            <a:ext cx="8687396" cy="42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5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Istruzioni di aggiornamento dei dati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207" t="36338" r="63668" b="18577"/>
          <a:stretch/>
        </p:blipFill>
        <p:spPr>
          <a:xfrm>
            <a:off x="344052" y="1930400"/>
            <a:ext cx="9551327" cy="41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68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INSERT: Inserimento di </a:t>
            </a:r>
            <a:r>
              <a:rPr lang="it-IT" dirty="0" err="1"/>
              <a:t>tuple:caso</a:t>
            </a:r>
            <a:r>
              <a:rPr lang="it-IT" dirty="0"/>
              <a:t> singolo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208" t="36338" r="63729" b="8607"/>
          <a:stretch/>
        </p:blipFill>
        <p:spPr>
          <a:xfrm>
            <a:off x="677334" y="1930400"/>
            <a:ext cx="7991856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16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INSERT: caso multiplo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459" t="36542" r="64542" b="9014"/>
          <a:stretch/>
        </p:blipFill>
        <p:spPr>
          <a:xfrm>
            <a:off x="677334" y="1578033"/>
            <a:ext cx="7898772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98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DELETE: Cancellazione di </a:t>
            </a:r>
            <a:r>
              <a:rPr lang="it-IT" dirty="0" err="1"/>
              <a:t>tuple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83" t="37562" r="66729" b="12481"/>
          <a:stretch/>
        </p:blipFill>
        <p:spPr>
          <a:xfrm>
            <a:off x="677334" y="1708172"/>
            <a:ext cx="7612380" cy="40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8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UPDATE: Modifica di </a:t>
            </a:r>
            <a:r>
              <a:rPr lang="it-IT" dirty="0" err="1"/>
              <a:t>tuple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896" t="37359" r="64729" b="15131"/>
          <a:stretch/>
        </p:blipFill>
        <p:spPr>
          <a:xfrm>
            <a:off x="677334" y="1633451"/>
            <a:ext cx="8938260" cy="42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48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 avanzate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896" t="33687" r="63104" b="25735"/>
          <a:stretch/>
        </p:blipFill>
        <p:spPr>
          <a:xfrm>
            <a:off x="280324" y="1521691"/>
            <a:ext cx="10309860" cy="400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53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DB di riferimento per gli esempi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083" t="41640" r="64854" b="7179"/>
          <a:stretch/>
        </p:blipFill>
        <p:spPr>
          <a:xfrm>
            <a:off x="677334" y="1555635"/>
            <a:ext cx="8498637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5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 avanzate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1" t="33726" r="64103" b="8751"/>
          <a:stretch/>
        </p:blipFill>
        <p:spPr>
          <a:xfrm>
            <a:off x="677334" y="1555635"/>
            <a:ext cx="7486297" cy="43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9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L’istruzione SELECT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208" t="36338" r="64479" b="9830"/>
          <a:stretch/>
        </p:blipFill>
        <p:spPr>
          <a:xfrm>
            <a:off x="777472" y="1897380"/>
            <a:ext cx="8366760" cy="44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3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 avanzate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646" t="35115" r="63792" b="11462"/>
          <a:stretch/>
        </p:blipFill>
        <p:spPr>
          <a:xfrm>
            <a:off x="677334" y="1754353"/>
            <a:ext cx="7852410" cy="40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87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 avanzate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4708" t="35523" r="64042" b="26347"/>
          <a:stretch/>
        </p:blipFill>
        <p:spPr>
          <a:xfrm>
            <a:off x="677334" y="2060171"/>
            <a:ext cx="8618220" cy="32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0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 avanzate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708" t="35317" r="63855" b="4122"/>
          <a:stretch/>
        </p:blipFill>
        <p:spPr>
          <a:xfrm>
            <a:off x="677334" y="1532312"/>
            <a:ext cx="7338060" cy="43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 avanzate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583" t="34298" r="63667" b="4325"/>
          <a:stretch/>
        </p:blipFill>
        <p:spPr>
          <a:xfrm>
            <a:off x="677334" y="1578955"/>
            <a:ext cx="7390008" cy="43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6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JOIN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646" t="33892" r="63604" b="8402"/>
          <a:stretch/>
        </p:blipFill>
        <p:spPr>
          <a:xfrm>
            <a:off x="677334" y="1606665"/>
            <a:ext cx="7932420" cy="44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46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JOIN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396" t="32913" r="63854" b="7560"/>
          <a:stretch/>
        </p:blipFill>
        <p:spPr>
          <a:xfrm>
            <a:off x="677334" y="1699029"/>
            <a:ext cx="7689074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33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JOIN – indicare correttamente gli attributi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08" t="34299" r="64042" b="5956"/>
          <a:stretch/>
        </p:blipFill>
        <p:spPr>
          <a:xfrm>
            <a:off x="918076" y="2118591"/>
            <a:ext cx="7294915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73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JOIN – Pseudonimi per i nomi delle relazioni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646" t="35318" r="63542" b="16790"/>
          <a:stretch/>
        </p:blipFill>
        <p:spPr>
          <a:xfrm>
            <a:off x="601441" y="1930400"/>
            <a:ext cx="9165860" cy="42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6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JOIN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83" t="34503" r="63667" b="6364"/>
          <a:stretch/>
        </p:blipFill>
        <p:spPr>
          <a:xfrm>
            <a:off x="747808" y="1601816"/>
            <a:ext cx="7598507" cy="43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5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JOIN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396" t="34707" r="63229" b="3713"/>
          <a:stretch/>
        </p:blipFill>
        <p:spPr>
          <a:xfrm>
            <a:off x="677334" y="1570550"/>
            <a:ext cx="7383434" cy="43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0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L’istruzione SELECT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333" t="37153" r="64479" b="8199"/>
          <a:stretch/>
        </p:blipFill>
        <p:spPr>
          <a:xfrm>
            <a:off x="681782" y="1943100"/>
            <a:ext cx="8044588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57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JOIN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21" t="34095" r="63542" b="35727"/>
          <a:stretch/>
        </p:blipFill>
        <p:spPr>
          <a:xfrm>
            <a:off x="441498" y="1930400"/>
            <a:ext cx="10734314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70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JOIN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21" t="34095" r="63542" b="35727"/>
          <a:stretch/>
        </p:blipFill>
        <p:spPr>
          <a:xfrm>
            <a:off x="1065261" y="1532154"/>
            <a:ext cx="7671074" cy="222175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4396" t="45738" r="76510" b="31697"/>
          <a:stretch/>
        </p:blipFill>
        <p:spPr>
          <a:xfrm>
            <a:off x="677334" y="3947112"/>
            <a:ext cx="5181600" cy="1650991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5083388" y="3797502"/>
            <a:ext cx="124968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9273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DB di riferimento per gli esempi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083" t="41640" r="64854" b="7179"/>
          <a:stretch/>
        </p:blipFill>
        <p:spPr>
          <a:xfrm>
            <a:off x="677334" y="1500217"/>
            <a:ext cx="8498637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3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Qualche esercizio…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1527810" y="3672840"/>
            <a:ext cx="8606790" cy="2506980"/>
          </a:xfrm>
        </p:spPr>
        <p:txBody>
          <a:bodyPr/>
          <a:lstStyle/>
          <a:p>
            <a:r>
              <a:rPr lang="it-IT" dirty="0"/>
              <a:t>1)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2)</a:t>
            </a:r>
          </a:p>
          <a:p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396" t="34911" r="64000" b="38172"/>
          <a:stretch/>
        </p:blipFill>
        <p:spPr>
          <a:xfrm>
            <a:off x="1097280" y="1813560"/>
            <a:ext cx="715518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16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nuovo DB per i nuovi esempi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667" t="39133" r="63833" b="11802"/>
          <a:stretch/>
        </p:blipFill>
        <p:spPr>
          <a:xfrm>
            <a:off x="373842" y="1304431"/>
            <a:ext cx="8900160" cy="42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69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aggregate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667" t="33551" r="63833" b="8538"/>
          <a:stretch/>
        </p:blipFill>
        <p:spPr>
          <a:xfrm>
            <a:off x="604319" y="1280160"/>
            <a:ext cx="7626868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35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aggregate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834" t="34095" r="63499" b="5004"/>
          <a:stretch/>
        </p:blipFill>
        <p:spPr>
          <a:xfrm>
            <a:off x="938876" y="1464563"/>
            <a:ext cx="7345680" cy="43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09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COUNT e valori nulli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833" t="34639" r="63792" b="4529"/>
          <a:stretch/>
        </p:blipFill>
        <p:spPr>
          <a:xfrm>
            <a:off x="677334" y="1584268"/>
            <a:ext cx="7498080" cy="44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29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 e funzioni aggregate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08" t="34095" r="63667" b="7587"/>
          <a:stretch/>
        </p:blipFill>
        <p:spPr>
          <a:xfrm>
            <a:off x="677334" y="1429833"/>
            <a:ext cx="7824525" cy="44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0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aggregate e raggruppamento: GROUP BY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09" t="34706" r="63917" b="4121"/>
          <a:stretch/>
        </p:blipFill>
        <p:spPr>
          <a:xfrm>
            <a:off x="866699" y="1930400"/>
            <a:ext cx="7181175" cy="42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5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SELECT: Vedere solo alcuni attributi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271" t="37358" r="64167" b="10442"/>
          <a:stretch/>
        </p:blipFill>
        <p:spPr>
          <a:xfrm>
            <a:off x="853089" y="1988820"/>
            <a:ext cx="8477845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3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aggregate e raggruppamento: GROUP BY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83" t="34707" r="63417" b="4529"/>
          <a:stretch/>
        </p:blipFill>
        <p:spPr>
          <a:xfrm>
            <a:off x="860425" y="1930400"/>
            <a:ext cx="7280910" cy="42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4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GROUP BY : esempi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08" t="34095" r="63292" b="4732"/>
          <a:stretch/>
        </p:blipFill>
        <p:spPr>
          <a:xfrm>
            <a:off x="677334" y="1490519"/>
            <a:ext cx="7295693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69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nuovo DB per i nuovi esempi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667" t="39133" r="63833" b="11802"/>
          <a:stretch/>
        </p:blipFill>
        <p:spPr>
          <a:xfrm>
            <a:off x="525588" y="1568335"/>
            <a:ext cx="8900160" cy="42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86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Raggruppamento e proiezione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646" t="34299" r="63792" b="8200"/>
          <a:stretch/>
        </p:blipFill>
        <p:spPr>
          <a:xfrm>
            <a:off x="677334" y="1497121"/>
            <a:ext cx="7692390" cy="42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0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Condizioni sui gruppi: HAVING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71" t="35115" r="63729" b="16151"/>
          <a:stretch/>
        </p:blipFill>
        <p:spPr>
          <a:xfrm>
            <a:off x="677334" y="1705957"/>
            <a:ext cx="8854440" cy="41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100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condizioni sui gruppi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09" t="35319" r="63792" b="4529"/>
          <a:stretch/>
        </p:blipFill>
        <p:spPr>
          <a:xfrm>
            <a:off x="677334" y="1628602"/>
            <a:ext cx="7147199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1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0" t="34707" r="63605" b="52352"/>
          <a:stretch/>
        </p:blipFill>
        <p:spPr>
          <a:xfrm>
            <a:off x="936334" y="1930400"/>
            <a:ext cx="7313819" cy="93960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520" t="79414" r="63605" b="4530"/>
          <a:stretch/>
        </p:blipFill>
        <p:spPr>
          <a:xfrm>
            <a:off x="936333" y="4441536"/>
            <a:ext cx="7313819" cy="1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66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nuovo DB per i nuovi esempi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667" t="39133" r="63833" b="11802"/>
          <a:stretch/>
        </p:blipFill>
        <p:spPr>
          <a:xfrm>
            <a:off x="373842" y="1448262"/>
            <a:ext cx="8900160" cy="42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0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0" t="34707" r="63605" b="52352"/>
          <a:stretch/>
        </p:blipFill>
        <p:spPr>
          <a:xfrm>
            <a:off x="1204188" y="1768071"/>
            <a:ext cx="7313819" cy="93960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520" t="79414" r="63605" b="4530"/>
          <a:stretch/>
        </p:blipFill>
        <p:spPr>
          <a:xfrm>
            <a:off x="890152" y="5254337"/>
            <a:ext cx="7313819" cy="11658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5520" t="48875" r="86956" b="21844"/>
          <a:stretch/>
        </p:blipFill>
        <p:spPr>
          <a:xfrm>
            <a:off x="890152" y="2982671"/>
            <a:ext cx="1782390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7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Un esempio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0" t="34707" r="63605" b="52352"/>
          <a:stretch/>
        </p:blipFill>
        <p:spPr>
          <a:xfrm>
            <a:off x="1167243" y="1681481"/>
            <a:ext cx="7313819" cy="93960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520" t="79414" r="63605" b="4530"/>
          <a:stretch/>
        </p:blipFill>
        <p:spPr>
          <a:xfrm>
            <a:off x="1167243" y="4927601"/>
            <a:ext cx="7313819" cy="11658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5520" t="48875" r="87439" b="21844"/>
          <a:stretch/>
        </p:blipFill>
        <p:spPr>
          <a:xfrm>
            <a:off x="1167244" y="2710181"/>
            <a:ext cx="1668089" cy="21259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12273" t="47301" r="63605" b="46088"/>
          <a:stretch/>
        </p:blipFill>
        <p:spPr>
          <a:xfrm>
            <a:off x="2766753" y="2595881"/>
            <a:ext cx="5714309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2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SELECT: Vedere solo alcuni attributi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583" t="37358" r="63729" b="9830"/>
          <a:stretch/>
        </p:blipFill>
        <p:spPr>
          <a:xfrm>
            <a:off x="881293" y="1930400"/>
            <a:ext cx="8457582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2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0" t="34707" r="63605" b="52352"/>
          <a:stretch/>
        </p:blipFill>
        <p:spPr>
          <a:xfrm>
            <a:off x="1111825" y="1681481"/>
            <a:ext cx="7313819" cy="93960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520" t="79414" r="63605" b="4530"/>
          <a:stretch/>
        </p:blipFill>
        <p:spPr>
          <a:xfrm>
            <a:off x="1111825" y="4927601"/>
            <a:ext cx="7313819" cy="11658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5520" t="48875" r="87439" b="21844"/>
          <a:stretch/>
        </p:blipFill>
        <p:spPr>
          <a:xfrm>
            <a:off x="1111826" y="2710181"/>
            <a:ext cx="1668089" cy="21259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12273" t="47301" r="63605" b="46088"/>
          <a:stretch/>
        </p:blipFill>
        <p:spPr>
          <a:xfrm>
            <a:off x="2711335" y="2595881"/>
            <a:ext cx="5714309" cy="48006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12465" t="52933" r="63605" b="42310"/>
          <a:stretch/>
        </p:blipFill>
        <p:spPr>
          <a:xfrm>
            <a:off x="2757055" y="3004821"/>
            <a:ext cx="5668589" cy="3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16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0" t="34707" r="63605" b="52352"/>
          <a:stretch/>
        </p:blipFill>
        <p:spPr>
          <a:xfrm>
            <a:off x="1074879" y="1681481"/>
            <a:ext cx="7313819" cy="93960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520" t="79414" r="63605" b="4530"/>
          <a:stretch/>
        </p:blipFill>
        <p:spPr>
          <a:xfrm>
            <a:off x="1074879" y="4927601"/>
            <a:ext cx="7313819" cy="11658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5520" t="48875" r="87439" b="21844"/>
          <a:stretch/>
        </p:blipFill>
        <p:spPr>
          <a:xfrm>
            <a:off x="1074880" y="2710181"/>
            <a:ext cx="1668089" cy="21259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12273" t="47301" r="63605" b="46088"/>
          <a:stretch/>
        </p:blipFill>
        <p:spPr>
          <a:xfrm>
            <a:off x="2674389" y="2595881"/>
            <a:ext cx="5714309" cy="48006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12465" t="52933" r="63605" b="42310"/>
          <a:stretch/>
        </p:blipFill>
        <p:spPr>
          <a:xfrm>
            <a:off x="2720109" y="3004821"/>
            <a:ext cx="5668589" cy="34544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12465" t="57271" r="63605" b="37972"/>
          <a:stretch/>
        </p:blipFill>
        <p:spPr>
          <a:xfrm>
            <a:off x="2720109" y="3319781"/>
            <a:ext cx="5668589" cy="3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40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0" t="34707" r="63605" b="52352"/>
          <a:stretch/>
        </p:blipFill>
        <p:spPr>
          <a:xfrm>
            <a:off x="677334" y="1426325"/>
            <a:ext cx="7313819" cy="93960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520" t="79414" r="63605" b="4530"/>
          <a:stretch/>
        </p:blipFill>
        <p:spPr>
          <a:xfrm>
            <a:off x="677334" y="4672445"/>
            <a:ext cx="7313819" cy="11658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5520" t="48875" r="87439" b="21844"/>
          <a:stretch/>
        </p:blipFill>
        <p:spPr>
          <a:xfrm>
            <a:off x="677335" y="2455025"/>
            <a:ext cx="1668089" cy="21259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12273" t="47301" r="63605" b="46088"/>
          <a:stretch/>
        </p:blipFill>
        <p:spPr>
          <a:xfrm>
            <a:off x="2276844" y="2340725"/>
            <a:ext cx="5714309" cy="48006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12465" t="52933" r="63605" b="42310"/>
          <a:stretch/>
        </p:blipFill>
        <p:spPr>
          <a:xfrm>
            <a:off x="2322564" y="2749665"/>
            <a:ext cx="5668589" cy="34544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12465" t="57271" r="63605" b="37972"/>
          <a:stretch/>
        </p:blipFill>
        <p:spPr>
          <a:xfrm>
            <a:off x="2322564" y="3064625"/>
            <a:ext cx="5668589" cy="3454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l="12036" t="60908" r="63605" b="34614"/>
          <a:stretch/>
        </p:blipFill>
        <p:spPr>
          <a:xfrm>
            <a:off x="2220964" y="3328785"/>
            <a:ext cx="5770189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2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0" t="34707" r="63605" b="52352"/>
          <a:stretch/>
        </p:blipFill>
        <p:spPr>
          <a:xfrm>
            <a:off x="1010225" y="1681481"/>
            <a:ext cx="7313819" cy="93960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520" t="79414" r="63605" b="4530"/>
          <a:stretch/>
        </p:blipFill>
        <p:spPr>
          <a:xfrm>
            <a:off x="1010225" y="4927601"/>
            <a:ext cx="7313819" cy="11658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5520" t="48875" r="87439" b="21844"/>
          <a:stretch/>
        </p:blipFill>
        <p:spPr>
          <a:xfrm>
            <a:off x="1010226" y="2710181"/>
            <a:ext cx="1668089" cy="21259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12273" t="47301" r="63605" b="46088"/>
          <a:stretch/>
        </p:blipFill>
        <p:spPr>
          <a:xfrm>
            <a:off x="2609735" y="2595881"/>
            <a:ext cx="5714309" cy="48006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12465" t="52933" r="63605" b="42310"/>
          <a:stretch/>
        </p:blipFill>
        <p:spPr>
          <a:xfrm>
            <a:off x="2655455" y="3004821"/>
            <a:ext cx="5668589" cy="34544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12465" t="57271" r="63605" b="37972"/>
          <a:stretch/>
        </p:blipFill>
        <p:spPr>
          <a:xfrm>
            <a:off x="2655455" y="3319781"/>
            <a:ext cx="5668589" cy="3454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l="12036" t="60908" r="63605" b="34614"/>
          <a:stretch/>
        </p:blipFill>
        <p:spPr>
          <a:xfrm>
            <a:off x="2553855" y="3583941"/>
            <a:ext cx="5770189" cy="32512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l="13108" t="65387" r="63605" b="30975"/>
          <a:stretch/>
        </p:blipFill>
        <p:spPr>
          <a:xfrm>
            <a:off x="2807855" y="3909061"/>
            <a:ext cx="5516189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667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0" t="34707" r="63605" b="52352"/>
          <a:stretch/>
        </p:blipFill>
        <p:spPr>
          <a:xfrm>
            <a:off x="677334" y="1601816"/>
            <a:ext cx="7313819" cy="93960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520" t="79414" r="63605" b="4530"/>
          <a:stretch/>
        </p:blipFill>
        <p:spPr>
          <a:xfrm>
            <a:off x="677334" y="4847936"/>
            <a:ext cx="7313819" cy="11658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5520" t="48875" r="87439" b="21844"/>
          <a:stretch/>
        </p:blipFill>
        <p:spPr>
          <a:xfrm>
            <a:off x="677335" y="2630516"/>
            <a:ext cx="1668089" cy="21259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12273" t="47301" r="63605" b="46088"/>
          <a:stretch/>
        </p:blipFill>
        <p:spPr>
          <a:xfrm>
            <a:off x="2276844" y="2516216"/>
            <a:ext cx="5714309" cy="48006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12465" t="52933" r="63605" b="42310"/>
          <a:stretch/>
        </p:blipFill>
        <p:spPr>
          <a:xfrm>
            <a:off x="2322564" y="2925156"/>
            <a:ext cx="5668589" cy="34544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12465" t="57271" r="63605" b="37972"/>
          <a:stretch/>
        </p:blipFill>
        <p:spPr>
          <a:xfrm>
            <a:off x="2322564" y="3240116"/>
            <a:ext cx="5668589" cy="3454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l="12036" t="60908" r="63605" b="34614"/>
          <a:stretch/>
        </p:blipFill>
        <p:spPr>
          <a:xfrm>
            <a:off x="2220964" y="3504276"/>
            <a:ext cx="5770189" cy="32512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l="13108" t="65387" r="63605" b="30975"/>
          <a:stretch/>
        </p:blipFill>
        <p:spPr>
          <a:xfrm>
            <a:off x="2474964" y="3829396"/>
            <a:ext cx="5516189" cy="26416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/>
          <a:srcRect l="12765" t="69025" r="63605" b="27337"/>
          <a:stretch/>
        </p:blipFill>
        <p:spPr>
          <a:xfrm>
            <a:off x="2393684" y="4093556"/>
            <a:ext cx="5597469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2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5520" t="34707" r="63605" b="52352"/>
          <a:stretch/>
        </p:blipFill>
        <p:spPr>
          <a:xfrm>
            <a:off x="1130297" y="1681481"/>
            <a:ext cx="7313819" cy="93960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520" t="79414" r="63605" b="4530"/>
          <a:stretch/>
        </p:blipFill>
        <p:spPr>
          <a:xfrm>
            <a:off x="1130297" y="4927601"/>
            <a:ext cx="7313819" cy="11658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5520" t="48875" r="87439" b="21844"/>
          <a:stretch/>
        </p:blipFill>
        <p:spPr>
          <a:xfrm>
            <a:off x="1130298" y="2710181"/>
            <a:ext cx="1668089" cy="21259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12273" t="47301" r="63605" b="46088"/>
          <a:stretch/>
        </p:blipFill>
        <p:spPr>
          <a:xfrm>
            <a:off x="2729807" y="2595881"/>
            <a:ext cx="5714309" cy="48006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12465" t="52933" r="63605" b="42310"/>
          <a:stretch/>
        </p:blipFill>
        <p:spPr>
          <a:xfrm>
            <a:off x="2775527" y="3004821"/>
            <a:ext cx="5668589" cy="34544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12465" t="57271" r="63605" b="37972"/>
          <a:stretch/>
        </p:blipFill>
        <p:spPr>
          <a:xfrm>
            <a:off x="2775527" y="3319781"/>
            <a:ext cx="5668589" cy="3454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l="12036" t="60908" r="63605" b="34614"/>
          <a:stretch/>
        </p:blipFill>
        <p:spPr>
          <a:xfrm>
            <a:off x="2673927" y="3583941"/>
            <a:ext cx="5770189" cy="32512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l="13108" t="65387" r="63605" b="30975"/>
          <a:stretch/>
        </p:blipFill>
        <p:spPr>
          <a:xfrm>
            <a:off x="2927927" y="3909061"/>
            <a:ext cx="5516189" cy="26416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/>
          <a:srcRect l="12765" t="69025" r="63605" b="27337"/>
          <a:stretch/>
        </p:blipFill>
        <p:spPr>
          <a:xfrm>
            <a:off x="2846647" y="4173221"/>
            <a:ext cx="5597469" cy="26416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2"/>
          <a:srcRect l="12937" t="72103" r="63605" b="22020"/>
          <a:stretch/>
        </p:blipFill>
        <p:spPr>
          <a:xfrm>
            <a:off x="2887287" y="4396741"/>
            <a:ext cx="5556829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4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SELECT: Risultati replicati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3021" t="37562" r="64792" b="11054"/>
          <a:stretch/>
        </p:blipFill>
        <p:spPr>
          <a:xfrm>
            <a:off x="587202" y="1930400"/>
            <a:ext cx="8686800" cy="42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SELECT: Risultati replicati e DISTINCT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3708" t="37154" r="64667" b="6976"/>
          <a:stretch/>
        </p:blipFill>
        <p:spPr>
          <a:xfrm>
            <a:off x="677334" y="1905000"/>
            <a:ext cx="802102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18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4439</TotalTime>
  <Words>376</Words>
  <Application>Microsoft Office PowerPoint</Application>
  <PresentationFormat>Widescreen</PresentationFormat>
  <Paragraphs>89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Trebuchet MS</vt:lpstr>
      <vt:lpstr>Wingdings 3</vt:lpstr>
      <vt:lpstr>Facet</vt:lpstr>
      <vt:lpstr>Sintassi SQL</vt:lpstr>
      <vt:lpstr>Sintassi SQL</vt:lpstr>
      <vt:lpstr>QUERY</vt:lpstr>
      <vt:lpstr>L’istruzione SELECT</vt:lpstr>
      <vt:lpstr>L’istruzione SELECT</vt:lpstr>
      <vt:lpstr>SELECT: Vedere solo alcuni attributi</vt:lpstr>
      <vt:lpstr>SELECT: Vedere solo alcuni attributi</vt:lpstr>
      <vt:lpstr>SELECT: Risultati replicati</vt:lpstr>
      <vt:lpstr>SELECT: Risultati replicati e DISTINCT</vt:lpstr>
      <vt:lpstr>SELECT: Rinominare le colonne</vt:lpstr>
      <vt:lpstr>SELECT: Calcolare espressioni</vt:lpstr>
      <vt:lpstr>SELECT: Calcolare espressioni</vt:lpstr>
      <vt:lpstr>Come vedere solo alcune tuple?</vt:lpstr>
      <vt:lpstr>La clausola WHERE</vt:lpstr>
      <vt:lpstr>Condizioni complesse</vt:lpstr>
      <vt:lpstr>Condizioni complesse</vt:lpstr>
      <vt:lpstr>Qualche esercizio</vt:lpstr>
      <vt:lpstr>DB di riferimento per gli esempi</vt:lpstr>
      <vt:lpstr>Operatore LIKE</vt:lpstr>
      <vt:lpstr>L’operatore BETWEEN</vt:lpstr>
      <vt:lpstr>Operatore IN</vt:lpstr>
      <vt:lpstr>Valori nulli</vt:lpstr>
      <vt:lpstr>Valori nulli</vt:lpstr>
      <vt:lpstr>Verifica dei valori nulli</vt:lpstr>
      <vt:lpstr>Condizioni complesse e valori nulli</vt:lpstr>
      <vt:lpstr>ORDER BY</vt:lpstr>
      <vt:lpstr>Creazione di una tabella</vt:lpstr>
      <vt:lpstr>Creazione di una tabella: esempio </vt:lpstr>
      <vt:lpstr>Creazione di una tabella: esempio </vt:lpstr>
      <vt:lpstr>Creazione di una tabella: valori nulli o valori di default</vt:lpstr>
      <vt:lpstr>Chiavi primarie</vt:lpstr>
      <vt:lpstr>Istruzioni di aggiornamento dei dati</vt:lpstr>
      <vt:lpstr>INSERT: Inserimento di tuple:caso singolo</vt:lpstr>
      <vt:lpstr>INSERT: caso multiplo</vt:lpstr>
      <vt:lpstr>DELETE: Cancellazione di tuple</vt:lpstr>
      <vt:lpstr>UPDATE: Modifica di tuple</vt:lpstr>
      <vt:lpstr>SELECT avanzate</vt:lpstr>
      <vt:lpstr>DB di riferimento per gli esempi</vt:lpstr>
      <vt:lpstr>SELECT avanzate</vt:lpstr>
      <vt:lpstr>SELECT avanzate</vt:lpstr>
      <vt:lpstr>SELECT avanzate</vt:lpstr>
      <vt:lpstr>SELECT avanzate</vt:lpstr>
      <vt:lpstr>SELECT avanzate</vt:lpstr>
      <vt:lpstr>Operatore JOIN</vt:lpstr>
      <vt:lpstr>Operatore JOIN</vt:lpstr>
      <vt:lpstr>Operatore JOIN – indicare correttamente gli attributi</vt:lpstr>
      <vt:lpstr>Operatore JOIN – Pseudonimi per i nomi delle relazioni</vt:lpstr>
      <vt:lpstr>Operatore JOIN</vt:lpstr>
      <vt:lpstr>Operatore JOIN</vt:lpstr>
      <vt:lpstr>Operatore JOIN</vt:lpstr>
      <vt:lpstr>Operatore JOIN</vt:lpstr>
      <vt:lpstr>DB di riferimento per gli esempi</vt:lpstr>
      <vt:lpstr>Qualche esercizio…</vt:lpstr>
      <vt:lpstr>Un nuovo DB per i nuovi esempi</vt:lpstr>
      <vt:lpstr>Funzioni aggregate</vt:lpstr>
      <vt:lpstr>Funzioni aggregate</vt:lpstr>
      <vt:lpstr>COUNT e valori nulli</vt:lpstr>
      <vt:lpstr>SELECT e funzioni aggregate</vt:lpstr>
      <vt:lpstr>Funzioni aggregate e raggruppamento: GROUP BY</vt:lpstr>
      <vt:lpstr>Funzioni aggregate e raggruppamento: GROUP BY</vt:lpstr>
      <vt:lpstr>GROUP BY : esempi</vt:lpstr>
      <vt:lpstr>Un nuovo DB per i nuovi esempi</vt:lpstr>
      <vt:lpstr>Raggruppamento e proiezione</vt:lpstr>
      <vt:lpstr>Condizioni sui gruppi: HAVING</vt:lpstr>
      <vt:lpstr>Tipi di condizioni sui gruppi</vt:lpstr>
      <vt:lpstr>Un esempio</vt:lpstr>
      <vt:lpstr>Un nuovo DB per i nuovi esempi</vt:lpstr>
      <vt:lpstr>Un esempio</vt:lpstr>
      <vt:lpstr>Un esempio</vt:lpstr>
      <vt:lpstr>Un esempio</vt:lpstr>
      <vt:lpstr>Un esempio</vt:lpstr>
      <vt:lpstr>Un esempio</vt:lpstr>
      <vt:lpstr>Un esempio</vt:lpstr>
      <vt:lpstr>Un esempio</vt:lpstr>
      <vt:lpstr>Un esempio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>Bonanno Daria</dc:creator>
  <cp:lastModifiedBy>Oussama Mekni - oussama.mekni@studio.unibo.it</cp:lastModifiedBy>
  <cp:revision>143</cp:revision>
  <dcterms:created xsi:type="dcterms:W3CDTF">2019-10-24T10:42:44Z</dcterms:created>
  <dcterms:modified xsi:type="dcterms:W3CDTF">2021-10-17T21:08:36Z</dcterms:modified>
</cp:coreProperties>
</file>